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Roboto"/>
      <p:regular r:id="rId23"/>
      <p:bold r:id="rId24"/>
      <p:italic r:id="rId25"/>
      <p:boldItalic r:id="rId26"/>
    </p:embeddedFont>
    <p:embeddedFont>
      <p:font typeface="Berkshire Swash"/>
      <p:regular r:id="rId27"/>
    </p:embeddedFont>
    <p:embeddedFont>
      <p:font typeface="Amatic SC"/>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AmaticSC-regular.fntdata"/><Relationship Id="rId27" Type="http://schemas.openxmlformats.org/officeDocument/2006/relationships/font" Target="fonts/BerkshireSwash-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maticSC-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799"/>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899"/>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599"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599"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799"/>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4"/>
            <a:chOff x="0" y="3903669"/>
            <a:chExt cx="9144000" cy="1239924"/>
          </a:xfrm>
        </p:grpSpPr>
        <p:sp>
          <p:nvSpPr>
            <p:cNvPr id="30" name="Shape 30"/>
            <p:cNvSpPr/>
            <p:nvPr/>
          </p:nvSpPr>
          <p:spPr>
            <a:xfrm>
              <a:off x="8154895" y="3903669"/>
              <a:ext cx="989099" cy="987899"/>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099" cy="987899"/>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099" cy="9878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099" cy="987899"/>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19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599"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599"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599"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899"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899"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599"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7999" cy="3103199"/>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199" cy="1564499"/>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199" cy="12692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599"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599"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cience.howstuffworks.com/nature/climate-weather/meteorologists/cloud-seeding1.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0.png"/><Relationship Id="rId4" Type="http://schemas.openxmlformats.org/officeDocument/2006/relationships/hyperlink" Target="https://en.wikipedia.org/wiki/Hydrogen" TargetMode="External"/><Relationship Id="rId10" Type="http://schemas.openxmlformats.org/officeDocument/2006/relationships/hyperlink" Target="https://en.wikipedia.org/wiki/Oxygen" TargetMode="External"/><Relationship Id="rId9" Type="http://schemas.openxmlformats.org/officeDocument/2006/relationships/hyperlink" Target="https://en.wikipedia.org/wiki/Carbon" TargetMode="External"/><Relationship Id="rId5" Type="http://schemas.openxmlformats.org/officeDocument/2006/relationships/hyperlink" Target="https://en.wikipedia.org/wiki/Oxygen" TargetMode="External"/><Relationship Id="rId6" Type="http://schemas.openxmlformats.org/officeDocument/2006/relationships/hyperlink" Target="https://en.wikipedia.org/wiki/Carbon" TargetMode="External"/><Relationship Id="rId7" Type="http://schemas.openxmlformats.org/officeDocument/2006/relationships/hyperlink" Target="https://en.wikipedia.org/wiki/Oxygen" TargetMode="External"/><Relationship Id="rId8" Type="http://schemas.openxmlformats.org/officeDocument/2006/relationships/hyperlink" Target="https://en.wikipedia.org/wiki/Hydrog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F6000"/>
        </a:solidFill>
      </p:bgPr>
    </p:bg>
    <p:spTree>
      <p:nvGrpSpPr>
        <p:cNvPr id="84" name="Shape 84"/>
        <p:cNvGrpSpPr/>
        <p:nvPr/>
      </p:nvGrpSpPr>
      <p:grpSpPr>
        <a:xfrm>
          <a:off x="0" y="0"/>
          <a:ext cx="0" cy="0"/>
          <a:chOff x="0" y="0"/>
          <a:chExt cx="0" cy="0"/>
        </a:xfrm>
      </p:grpSpPr>
      <p:sp>
        <p:nvSpPr>
          <p:cNvPr id="85" name="Shape 85"/>
          <p:cNvSpPr txBox="1"/>
          <p:nvPr>
            <p:ph idx="1" type="subTitle"/>
          </p:nvPr>
        </p:nvSpPr>
        <p:spPr>
          <a:xfrm>
            <a:off x="598088" y="2715912"/>
            <a:ext cx="8222100" cy="432899"/>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txBox="1"/>
          <p:nvPr>
            <p:ph type="ctrTitle"/>
          </p:nvPr>
        </p:nvSpPr>
        <p:spPr>
          <a:xfrm>
            <a:off x="311700" y="744575"/>
            <a:ext cx="8520599" cy="3276000"/>
          </a:xfrm>
          <a:prstGeom prst="rect">
            <a:avLst/>
          </a:prstGeom>
        </p:spPr>
        <p:txBody>
          <a:bodyPr anchorCtr="0" anchor="b" bIns="91425" lIns="91425" rIns="91425" tIns="91425">
            <a:noAutofit/>
          </a:bodyPr>
          <a:lstStyle/>
          <a:p>
            <a:pPr lvl="0" rtl="0">
              <a:spcBef>
                <a:spcPts val="0"/>
              </a:spcBef>
              <a:buNone/>
            </a:pPr>
            <a:r>
              <a:t/>
            </a:r>
            <a:endParaRPr/>
          </a:p>
          <a:p>
            <a:pPr lvl="0">
              <a:spcBef>
                <a:spcPts val="0"/>
              </a:spcBef>
              <a:buNone/>
            </a:pPr>
            <a:r>
              <a:t/>
            </a:r>
            <a:endParaRPr/>
          </a:p>
        </p:txBody>
      </p:sp>
      <p:pic>
        <p:nvPicPr>
          <p:cNvPr id="87" name="Shape 87"/>
          <p:cNvPicPr preferRelativeResize="0"/>
          <p:nvPr/>
        </p:nvPicPr>
        <p:blipFill>
          <a:blip r:embed="rId3">
            <a:alphaModFix/>
          </a:blip>
          <a:stretch>
            <a:fillRect/>
          </a:stretch>
        </p:blipFill>
        <p:spPr>
          <a:xfrm>
            <a:off x="144975" y="1640775"/>
            <a:ext cx="4286250" cy="2019300"/>
          </a:xfrm>
          <a:prstGeom prst="rect">
            <a:avLst/>
          </a:prstGeom>
          <a:noFill/>
          <a:ln>
            <a:noFill/>
          </a:ln>
        </p:spPr>
      </p:pic>
      <p:sp>
        <p:nvSpPr>
          <p:cNvPr id="88" name="Shape 88"/>
          <p:cNvSpPr txBox="1"/>
          <p:nvPr>
            <p:ph idx="2" type="body"/>
          </p:nvPr>
        </p:nvSpPr>
        <p:spPr>
          <a:xfrm>
            <a:off x="4939500" y="724075"/>
            <a:ext cx="4010399" cy="4167599"/>
          </a:xfrm>
          <a:prstGeom prst="rect">
            <a:avLst/>
          </a:prstGeom>
        </p:spPr>
        <p:txBody>
          <a:bodyPr anchorCtr="0" anchor="t" bIns="91425" lIns="91425" rIns="91425" tIns="91425">
            <a:noAutofit/>
          </a:bodyPr>
          <a:lstStyle/>
          <a:p>
            <a:pPr lvl="0" rtl="0" algn="ctr">
              <a:spcBef>
                <a:spcPts val="0"/>
              </a:spcBef>
              <a:buNone/>
            </a:pPr>
            <a:r>
              <a:rPr b="1" lang="en" sz="1400">
                <a:solidFill>
                  <a:srgbClr val="FFFFFF"/>
                </a:solidFill>
              </a:rPr>
              <a:t>SBK 3013</a:t>
            </a:r>
          </a:p>
          <a:p>
            <a:pPr lvl="0" rtl="0" algn="ctr">
              <a:spcBef>
                <a:spcPts val="0"/>
              </a:spcBef>
              <a:buNone/>
            </a:pPr>
            <a:r>
              <a:rPr b="1" lang="en" sz="1400">
                <a:solidFill>
                  <a:srgbClr val="FFFFFF"/>
                </a:solidFill>
              </a:rPr>
              <a:t>PRINCIPLES IN BIOCHEMISTRY</a:t>
            </a:r>
          </a:p>
          <a:p>
            <a:pPr lvl="0" rtl="0">
              <a:spcBef>
                <a:spcPts val="0"/>
              </a:spcBef>
              <a:buNone/>
            </a:pPr>
            <a:r>
              <a:rPr b="1" lang="en" sz="1400">
                <a:solidFill>
                  <a:srgbClr val="FFFFFF"/>
                </a:solidFill>
              </a:rPr>
              <a:t>GROUP MEMBERS:</a:t>
            </a:r>
          </a:p>
          <a:p>
            <a:pPr indent="-317500" lvl="0" marL="457200" rtl="0">
              <a:spcBef>
                <a:spcPts val="0"/>
              </a:spcBef>
              <a:buClr>
                <a:srgbClr val="FFFFFF"/>
              </a:buClr>
              <a:buSzPct val="100000"/>
              <a:buAutoNum type="arabicPeriod"/>
            </a:pPr>
            <a:r>
              <a:rPr b="1" lang="en" sz="1400">
                <a:solidFill>
                  <a:srgbClr val="FFFFFF"/>
                </a:solidFill>
              </a:rPr>
              <a:t>JANATHU FERDAUS BINTI PAJARU RAHMAN</a:t>
            </a:r>
          </a:p>
          <a:p>
            <a:pPr indent="-317500" lvl="0" marL="457200" rtl="0">
              <a:spcBef>
                <a:spcPts val="0"/>
              </a:spcBef>
              <a:buClr>
                <a:srgbClr val="FFFFFF"/>
              </a:buClr>
              <a:buSzPct val="100000"/>
              <a:buAutoNum type="arabicPeriod"/>
            </a:pPr>
            <a:r>
              <a:rPr b="1" lang="en" sz="1400">
                <a:solidFill>
                  <a:srgbClr val="FFFFFF"/>
                </a:solidFill>
              </a:rPr>
              <a:t>MAHIRAH BINTI ZAINAL ABIDIN </a:t>
            </a:r>
          </a:p>
          <a:p>
            <a:pPr indent="-317500" lvl="0" marL="457200" rtl="0">
              <a:spcBef>
                <a:spcPts val="0"/>
              </a:spcBef>
              <a:buClr>
                <a:srgbClr val="FFFFFF"/>
              </a:buClr>
              <a:buSzPct val="100000"/>
              <a:buAutoNum type="arabicPeriod"/>
            </a:pPr>
            <a:r>
              <a:rPr b="1" lang="en" sz="1400">
                <a:solidFill>
                  <a:srgbClr val="FFFFFF"/>
                </a:solidFill>
              </a:rPr>
              <a:t>NUR LIYANA BINTI A. RAZAK</a:t>
            </a:r>
          </a:p>
          <a:p>
            <a:pPr indent="-317500" lvl="0" marL="457200" rtl="0">
              <a:spcBef>
                <a:spcPts val="0"/>
              </a:spcBef>
              <a:buClr>
                <a:srgbClr val="FFFFFF"/>
              </a:buClr>
              <a:buSzPct val="100000"/>
              <a:buAutoNum type="arabicPeriod"/>
            </a:pPr>
            <a:r>
              <a:rPr b="1" lang="en" sz="1400">
                <a:solidFill>
                  <a:srgbClr val="FFFFFF"/>
                </a:solidFill>
              </a:rPr>
              <a:t>NUR ATHIRAH BINTI ZALBADOR</a:t>
            </a:r>
          </a:p>
          <a:p>
            <a:pPr indent="-317500" lvl="0" marL="457200" rtl="0">
              <a:spcBef>
                <a:spcPts val="0"/>
              </a:spcBef>
              <a:buClr>
                <a:srgbClr val="FFFFFF"/>
              </a:buClr>
              <a:buSzPct val="100000"/>
              <a:buAutoNum type="arabicPeriod"/>
            </a:pPr>
            <a:r>
              <a:rPr b="1" lang="en" sz="1400">
                <a:solidFill>
                  <a:srgbClr val="FFFFFF"/>
                </a:solidFill>
              </a:rPr>
              <a:t>NADIRAH BINTI ZAINAL ABIDIN</a:t>
            </a:r>
          </a:p>
          <a:p>
            <a:pPr indent="-317500" lvl="0" marL="457200" rtl="0">
              <a:spcBef>
                <a:spcPts val="0"/>
              </a:spcBef>
              <a:buClr>
                <a:srgbClr val="FFFFFF"/>
              </a:buClr>
              <a:buSzPct val="100000"/>
              <a:buAutoNum type="arabicPeriod"/>
            </a:pPr>
            <a:r>
              <a:rPr b="1" lang="en" sz="1400">
                <a:solidFill>
                  <a:srgbClr val="FFFFFF"/>
                </a:solidFill>
              </a:rPr>
              <a:t>MERINY JOREEN ANAK MATIAS</a:t>
            </a:r>
          </a:p>
          <a:p>
            <a:pPr indent="-317500" lvl="0" marL="457200" rtl="0">
              <a:spcBef>
                <a:spcPts val="0"/>
              </a:spcBef>
              <a:buClr>
                <a:srgbClr val="FFFFFF"/>
              </a:buClr>
              <a:buSzPct val="100000"/>
              <a:buAutoNum type="arabicPeriod"/>
            </a:pPr>
            <a:r>
              <a:rPr b="1" lang="en" sz="1400">
                <a:solidFill>
                  <a:srgbClr val="FFFFFF"/>
                </a:solidFill>
              </a:rPr>
              <a:t>NUR SYALIYANA BINTI ABU SAMAH</a:t>
            </a:r>
          </a:p>
          <a:p>
            <a:pPr indent="-317500" lvl="0" marL="457200" rtl="0">
              <a:spcBef>
                <a:spcPts val="0"/>
              </a:spcBef>
              <a:buClr>
                <a:srgbClr val="FFFFFF"/>
              </a:buClr>
              <a:buSzPct val="100000"/>
              <a:buAutoNum type="arabicPeriod"/>
            </a:pPr>
            <a:r>
              <a:rPr b="1" lang="en" sz="1400">
                <a:solidFill>
                  <a:srgbClr val="FFFFFF"/>
                </a:solidFill>
              </a:rPr>
              <a:t>AINUL ‘IZZATTI BINTI ZULKIFLI</a:t>
            </a:r>
          </a:p>
          <a:p>
            <a:pPr indent="-317500" lvl="0" marL="457200" rtl="0">
              <a:spcBef>
                <a:spcPts val="0"/>
              </a:spcBef>
              <a:buClr>
                <a:srgbClr val="FFFFFF"/>
              </a:buClr>
              <a:buSzPct val="100000"/>
              <a:buAutoNum type="arabicPeriod"/>
            </a:pPr>
            <a:r>
              <a:rPr b="1" lang="en" sz="1400">
                <a:solidFill>
                  <a:srgbClr val="FFFFFF"/>
                </a:solidFill>
              </a:rPr>
              <a:t>NURUL AKMA BT YAZIZ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107375"/>
            <a:ext cx="8520599" cy="572699"/>
          </a:xfrm>
          <a:prstGeom prst="rect">
            <a:avLst/>
          </a:prstGeom>
        </p:spPr>
        <p:txBody>
          <a:bodyPr anchorCtr="0" anchor="t" bIns="91425" lIns="91425" rIns="91425" tIns="91425">
            <a:noAutofit/>
          </a:bodyPr>
          <a:lstStyle/>
          <a:p>
            <a:pPr lvl="0" rtl="0">
              <a:spcBef>
                <a:spcPts val="0"/>
              </a:spcBef>
              <a:buNone/>
            </a:pPr>
            <a:r>
              <a:rPr lang="en"/>
              <a:t>Type of Cloud Seeding</a:t>
            </a:r>
          </a:p>
          <a:p>
            <a:pPr lvl="0">
              <a:spcBef>
                <a:spcPts val="0"/>
              </a:spcBef>
              <a:buNone/>
            </a:pPr>
            <a:r>
              <a:t/>
            </a:r>
            <a:endParaRPr/>
          </a:p>
        </p:txBody>
      </p:sp>
      <p:pic>
        <p:nvPicPr>
          <p:cNvPr id="141" name="Shape 141"/>
          <p:cNvPicPr preferRelativeResize="0"/>
          <p:nvPr/>
        </p:nvPicPr>
        <p:blipFill>
          <a:blip r:embed="rId3">
            <a:alphaModFix/>
          </a:blip>
          <a:stretch>
            <a:fillRect/>
          </a:stretch>
        </p:blipFill>
        <p:spPr>
          <a:xfrm>
            <a:off x="202000" y="2271775"/>
            <a:ext cx="2211725" cy="2514600"/>
          </a:xfrm>
          <a:prstGeom prst="rect">
            <a:avLst/>
          </a:prstGeom>
          <a:noFill/>
          <a:ln>
            <a:noFill/>
          </a:ln>
        </p:spPr>
      </p:pic>
      <p:sp>
        <p:nvSpPr>
          <p:cNvPr id="142" name="Shape 142"/>
          <p:cNvSpPr txBox="1"/>
          <p:nvPr>
            <p:ph idx="1" type="body"/>
          </p:nvPr>
        </p:nvSpPr>
        <p:spPr>
          <a:xfrm>
            <a:off x="202000" y="742775"/>
            <a:ext cx="8520599" cy="4333199"/>
          </a:xfrm>
          <a:prstGeom prst="rect">
            <a:avLst/>
          </a:prstGeom>
        </p:spPr>
        <p:txBody>
          <a:bodyPr anchorCtr="0" anchor="t" bIns="91425" lIns="91425" rIns="91425" tIns="91425">
            <a:noAutofit/>
          </a:bodyPr>
          <a:lstStyle/>
          <a:p>
            <a:pPr lvl="0" rtl="0">
              <a:spcBef>
                <a:spcPts val="0"/>
              </a:spcBef>
              <a:buNone/>
            </a:pPr>
            <a:r>
              <a:rPr b="1" lang="en">
                <a:latin typeface="Arial"/>
                <a:ea typeface="Arial"/>
                <a:cs typeface="Arial"/>
                <a:sym typeface="Arial"/>
              </a:rPr>
              <a:t>Static cloud seeding </a:t>
            </a:r>
            <a:r>
              <a:rPr lang="en">
                <a:latin typeface="Arial"/>
                <a:ea typeface="Arial"/>
                <a:cs typeface="Arial"/>
                <a:sym typeface="Arial"/>
              </a:rPr>
              <a:t>- spreading a chemical like silver iodide into clouds. </a:t>
            </a:r>
          </a:p>
          <a:p>
            <a:pPr indent="-228600" lvl="0" marL="457200" rtl="0">
              <a:spcBef>
                <a:spcPts val="0"/>
              </a:spcBef>
              <a:buFont typeface="Arial"/>
              <a:buChar char="-"/>
            </a:pPr>
            <a:r>
              <a:rPr lang="en">
                <a:latin typeface="Arial"/>
                <a:ea typeface="Arial"/>
                <a:cs typeface="Arial"/>
                <a:sym typeface="Arial"/>
              </a:rPr>
              <a:t>silver iodide provides a crystal around which moisture can condense.</a:t>
            </a:r>
          </a:p>
          <a:p>
            <a:pPr indent="-228600" lvl="0" marL="457200" rtl="0">
              <a:spcBef>
                <a:spcPts val="0"/>
              </a:spcBef>
              <a:buFont typeface="Arial"/>
              <a:buChar char="-"/>
            </a:pPr>
            <a:r>
              <a:rPr lang="en">
                <a:latin typeface="Arial"/>
                <a:ea typeface="Arial"/>
                <a:cs typeface="Arial"/>
                <a:sym typeface="Arial"/>
              </a:rPr>
              <a:t>The moisture is already present in the clouds, but silver iodide essentially makes rain clouds more effective at dispensing their water.hahahahha ayon</a:t>
            </a:r>
          </a:p>
          <a:p>
            <a:pPr lvl="0" rtl="0">
              <a:spcBef>
                <a:spcPts val="0"/>
              </a:spcBef>
              <a:buNone/>
            </a:pPr>
            <a:r>
              <a:rPr lang="en" sz="1600">
                <a:latin typeface="Arial"/>
                <a:ea typeface="Arial"/>
                <a:cs typeface="Arial"/>
                <a:sym typeface="Arial"/>
              </a:rPr>
              <a:t>ha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idx="1" type="body"/>
          </p:nvPr>
        </p:nvSpPr>
        <p:spPr>
          <a:xfrm>
            <a:off x="311700" y="1229875"/>
            <a:ext cx="8520599" cy="3339000"/>
          </a:xfrm>
          <a:prstGeom prst="rect">
            <a:avLst/>
          </a:prstGeom>
        </p:spPr>
        <p:txBody>
          <a:bodyPr anchorCtr="0" anchor="t" bIns="91425" lIns="91425" rIns="91425" tIns="91425">
            <a:noAutofit/>
          </a:bodyPr>
          <a:lstStyle/>
          <a:p>
            <a:pPr lvl="0" rtl="0">
              <a:spcBef>
                <a:spcPts val="0"/>
              </a:spcBef>
              <a:buNone/>
            </a:pPr>
            <a:r>
              <a:rPr b="1" lang="en">
                <a:latin typeface="Arial"/>
                <a:ea typeface="Arial"/>
                <a:cs typeface="Arial"/>
                <a:sym typeface="Arial"/>
              </a:rPr>
              <a:t>Hygroscopic cloud seeding</a:t>
            </a:r>
            <a:r>
              <a:rPr lang="en">
                <a:latin typeface="Arial"/>
                <a:ea typeface="Arial"/>
                <a:cs typeface="Arial"/>
                <a:sym typeface="Arial"/>
              </a:rPr>
              <a:t> disperses salts through flares or explosives in the lower portions of clouds. The salts grow in size as water joins with them. In his report on cloud seeding, Cotton says that hygroscopic cloud seeding holds much promise, but requires further research.</a:t>
            </a:r>
          </a:p>
          <a:p>
            <a:pPr lvl="0" rtl="0">
              <a:spcBef>
                <a:spcPts val="0"/>
              </a:spcBef>
              <a:buNone/>
            </a:pPr>
            <a:r>
              <a:t/>
            </a:r>
            <a:endParaRPr>
              <a:latin typeface="Arial"/>
              <a:ea typeface="Arial"/>
              <a:cs typeface="Arial"/>
              <a:sym typeface="Arial"/>
            </a:endParaRPr>
          </a:p>
          <a:p>
            <a:pPr lvl="0">
              <a:spcBef>
                <a:spcPts val="0"/>
              </a:spcBef>
              <a:buNone/>
            </a:pPr>
            <a:r>
              <a:rPr lang="en" u="sng">
                <a:solidFill>
                  <a:schemeClr val="hlink"/>
                </a:solidFill>
                <a:latin typeface="Arial"/>
                <a:ea typeface="Arial"/>
                <a:cs typeface="Arial"/>
                <a:sym typeface="Arial"/>
                <a:hlinkClick r:id="rId3"/>
              </a:rPr>
              <a:t>TEKAN DISINI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t/>
            </a:r>
            <a:endParaRPr/>
          </a:p>
        </p:txBody>
      </p:sp>
      <p:sp>
        <p:nvSpPr>
          <p:cNvPr id="153" name="Shape 153"/>
          <p:cNvSpPr txBox="1"/>
          <p:nvPr>
            <p:ph idx="1" type="body"/>
          </p:nvPr>
        </p:nvSpPr>
        <p:spPr>
          <a:xfrm>
            <a:off x="311700" y="1229875"/>
            <a:ext cx="8520599" cy="3339000"/>
          </a:xfrm>
          <a:prstGeom prst="rect">
            <a:avLst/>
          </a:prstGeom>
        </p:spPr>
        <p:txBody>
          <a:bodyPr anchorCtr="0" anchor="t" bIns="91425" lIns="91425" rIns="91425" tIns="91425">
            <a:noAutofit/>
          </a:bodyPr>
          <a:lstStyle/>
          <a:p>
            <a:pPr lvl="0" rtl="0">
              <a:spcBef>
                <a:spcPts val="0"/>
              </a:spcBef>
              <a:buClr>
                <a:schemeClr val="dk2"/>
              </a:buClr>
              <a:buSzPct val="68750"/>
              <a:buFont typeface="Arial"/>
              <a:buNone/>
            </a:pPr>
            <a:r>
              <a:rPr b="1" lang="en" sz="1600">
                <a:latin typeface="Arial"/>
                <a:ea typeface="Arial"/>
                <a:cs typeface="Arial"/>
                <a:sym typeface="Arial"/>
              </a:rPr>
              <a:t>Dynamic cloud seeding</a:t>
            </a:r>
            <a:r>
              <a:rPr lang="en" sz="1600">
                <a:latin typeface="Arial"/>
                <a:ea typeface="Arial"/>
                <a:cs typeface="Arial"/>
                <a:sym typeface="Arial"/>
              </a:rPr>
              <a:t> aims to boost vertical air currents - encourages more water to pass through the clouds, translating into more rain. Up to 100 times more ice crystals are used in dynamic cloud seeding than in the static method. The process is considered more complex than static clouding seeding because it depends on a sequence of events working properly. Dr. William R. Cotton and other researchers break down dynamic cloud seeding into 11 separate stages. An unexpected outcome in one stage could ruin the entire process, making the technique less dependable than static cloud seeding.</a:t>
            </a:r>
          </a:p>
          <a:p>
            <a:pPr lvl="0">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Important of cloud seeding</a:t>
            </a:r>
          </a:p>
        </p:txBody>
      </p:sp>
      <p:sp>
        <p:nvSpPr>
          <p:cNvPr id="159" name="Shape 159"/>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spcBef>
                <a:spcPts val="0"/>
              </a:spcBef>
            </a:pPr>
            <a:r>
              <a:rPr lang="en"/>
              <a:t>Creation of rain.</a:t>
            </a:r>
          </a:p>
          <a:p>
            <a:pPr lvl="0" rtl="0">
              <a:spcBef>
                <a:spcPts val="0"/>
              </a:spcBef>
              <a:buNone/>
            </a:pPr>
            <a:r>
              <a:rPr lang="en"/>
              <a:t>-create rain in areas that most affected by drought.</a:t>
            </a:r>
          </a:p>
          <a:p>
            <a:pPr lvl="0" rtl="0">
              <a:spcBef>
                <a:spcPts val="0"/>
              </a:spcBef>
              <a:buNone/>
            </a:pPr>
            <a:r>
              <a:rPr lang="en"/>
              <a:t>-bring rain to the areas that need it.</a:t>
            </a:r>
          </a:p>
          <a:p>
            <a:pPr indent="-228600" lvl="0" marL="457200" rtl="0">
              <a:spcBef>
                <a:spcPts val="0"/>
              </a:spcBef>
            </a:pPr>
            <a:r>
              <a:rPr lang="en"/>
              <a:t>Making all areas more hospitable</a:t>
            </a:r>
          </a:p>
          <a:p>
            <a:pPr lvl="0" rtl="0">
              <a:spcBef>
                <a:spcPts val="0"/>
              </a:spcBef>
              <a:buNone/>
            </a:pPr>
            <a:r>
              <a:rPr lang="en"/>
              <a:t>-increase rainfall and make typical dry areas of the world more hospitable.</a:t>
            </a:r>
          </a:p>
          <a:p>
            <a:pPr lvl="0" rt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555750" y="168850"/>
            <a:ext cx="8032500" cy="48057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192800"/>
            <a:ext cx="8520599" cy="572699"/>
          </a:xfrm>
          <a:prstGeom prst="rect">
            <a:avLst/>
          </a:prstGeom>
        </p:spPr>
        <p:txBody>
          <a:bodyPr anchorCtr="0" anchor="t" bIns="91425" lIns="91425" rIns="91425" tIns="91425">
            <a:noAutofit/>
          </a:bodyPr>
          <a:lstStyle/>
          <a:p>
            <a:pPr lvl="0">
              <a:spcBef>
                <a:spcPts val="0"/>
              </a:spcBef>
              <a:buNone/>
            </a:pPr>
            <a:r>
              <a:rPr lang="en" sz="3600">
                <a:solidFill>
                  <a:srgbClr val="FF00FF"/>
                </a:solidFill>
                <a:latin typeface="Berkshire Swash"/>
                <a:ea typeface="Berkshire Swash"/>
                <a:cs typeface="Berkshire Swash"/>
                <a:sym typeface="Berkshire Swash"/>
              </a:rPr>
              <a:t>Impact of cloud seeding </a:t>
            </a:r>
          </a:p>
        </p:txBody>
      </p:sp>
      <p:sp>
        <p:nvSpPr>
          <p:cNvPr id="170" name="Shape 170"/>
          <p:cNvSpPr txBox="1"/>
          <p:nvPr>
            <p:ph idx="1" type="body"/>
          </p:nvPr>
        </p:nvSpPr>
        <p:spPr>
          <a:xfrm>
            <a:off x="311700" y="832625"/>
            <a:ext cx="8520599" cy="4311000"/>
          </a:xfrm>
          <a:prstGeom prst="rect">
            <a:avLst/>
          </a:prstGeom>
        </p:spPr>
        <p:txBody>
          <a:bodyPr anchorCtr="0" anchor="t" bIns="91425" lIns="91425" rIns="91425" tIns="91425">
            <a:noAutofit/>
          </a:bodyPr>
          <a:lstStyle/>
          <a:p>
            <a:pPr lvl="0" rtl="0">
              <a:spcBef>
                <a:spcPts val="0"/>
              </a:spcBef>
              <a:buNone/>
            </a:pPr>
            <a:r>
              <a:rPr b="1" lang="en" sz="3000">
                <a:solidFill>
                  <a:srgbClr val="0000FF"/>
                </a:solidFill>
                <a:latin typeface="Amatic SC"/>
                <a:ea typeface="Amatic SC"/>
                <a:cs typeface="Amatic SC"/>
                <a:sym typeface="Amatic SC"/>
              </a:rPr>
              <a:t>chemical composition of rainwater</a:t>
            </a:r>
          </a:p>
          <a:p>
            <a:pPr lvl="0" rtl="0">
              <a:spcBef>
                <a:spcPts val="0"/>
              </a:spcBef>
              <a:buNone/>
            </a:pPr>
            <a:r>
              <a:rPr lang="en" sz="1500">
                <a:solidFill>
                  <a:srgbClr val="000000"/>
                </a:solidFill>
              </a:rPr>
              <a:t>normal rainwater</a:t>
            </a:r>
          </a:p>
          <a:p>
            <a:pPr indent="-323850" lvl="0" marL="457200" rtl="0">
              <a:spcBef>
                <a:spcPts val="0"/>
              </a:spcBef>
              <a:buClr>
                <a:srgbClr val="000000"/>
              </a:buClr>
              <a:buSzPct val="100000"/>
            </a:pPr>
            <a:r>
              <a:rPr lang="en" sz="1500">
                <a:solidFill>
                  <a:srgbClr val="000000"/>
                </a:solidFill>
              </a:rPr>
              <a:t>dilute with average total dissolve salt contain of a few miligram per litre and weakly acidic ( pH 4-6)</a:t>
            </a:r>
          </a:p>
          <a:p>
            <a:pPr lvl="0" rtl="0">
              <a:spcBef>
                <a:spcPts val="0"/>
              </a:spcBef>
              <a:buNone/>
            </a:pPr>
            <a:r>
              <a:rPr lang="en" sz="1500">
                <a:solidFill>
                  <a:srgbClr val="000000"/>
                </a:solidFill>
              </a:rPr>
              <a:t>acidic rainwater</a:t>
            </a:r>
          </a:p>
          <a:p>
            <a:pPr indent="-323850" lvl="0" marL="457200" rtl="0">
              <a:spcBef>
                <a:spcPts val="0"/>
              </a:spcBef>
              <a:buClr>
                <a:srgbClr val="000000"/>
              </a:buClr>
              <a:buSzPct val="100000"/>
            </a:pPr>
            <a:r>
              <a:rPr lang="en" sz="1500">
                <a:solidFill>
                  <a:srgbClr val="000000"/>
                </a:solidFill>
              </a:rPr>
              <a:t>composition of acid rain caused by emission of sulphur dioxide and nitrogen oxide,which react with water molecules in the atmosphere to produce acids</a:t>
            </a:r>
          </a:p>
          <a:p>
            <a:pPr lvl="0" rtl="0">
              <a:spcBef>
                <a:spcPts val="0"/>
              </a:spcBef>
              <a:buNone/>
            </a:pPr>
            <a:r>
              <a:t/>
            </a:r>
            <a:endParaRPr sz="1500">
              <a:solidFill>
                <a:srgbClr val="000000"/>
              </a:solidFill>
            </a:endParaRPr>
          </a:p>
          <a:p>
            <a:pPr indent="-323850" lvl="0" marL="457200" rtl="0">
              <a:spcBef>
                <a:spcPts val="0"/>
              </a:spcBef>
              <a:buClr>
                <a:srgbClr val="000000"/>
              </a:buClr>
              <a:buSzPct val="100000"/>
            </a:pPr>
            <a:r>
              <a:rPr lang="en" sz="1500">
                <a:solidFill>
                  <a:srgbClr val="000000"/>
                </a:solidFill>
              </a:rPr>
              <a:t>carbonic acid then can ionize in water forming low concentration of hydronium and carbonate ions</a:t>
            </a:r>
          </a:p>
          <a:p>
            <a:pPr lvl="0" rtl="0">
              <a:spcBef>
                <a:spcPts val="0"/>
              </a:spcBef>
              <a:buNone/>
            </a:pPr>
            <a:r>
              <a:t/>
            </a:r>
            <a:endParaRPr sz="1500">
              <a:solidFill>
                <a:srgbClr val="000000"/>
              </a:solidFill>
            </a:endParaRPr>
          </a:p>
          <a:p>
            <a:pPr lvl="0" rtl="0">
              <a:spcBef>
                <a:spcPts val="0"/>
              </a:spcBef>
              <a:buNone/>
            </a:pPr>
            <a:r>
              <a:t/>
            </a:r>
            <a:endParaRPr sz="1500">
              <a:solidFill>
                <a:srgbClr val="000000"/>
              </a:solidFill>
            </a:endParaRPr>
          </a:p>
          <a:p>
            <a:pPr lvl="0">
              <a:spcBef>
                <a:spcPts val="0"/>
              </a:spcBef>
              <a:buNone/>
            </a:pPr>
            <a:r>
              <a:t/>
            </a:r>
            <a:endParaRPr sz="1500">
              <a:solidFill>
                <a:srgbClr val="000000"/>
              </a:solidFill>
            </a:endParaRPr>
          </a:p>
        </p:txBody>
      </p:sp>
      <p:pic>
        <p:nvPicPr>
          <p:cNvPr id="171" name="Shape 171"/>
          <p:cNvPicPr preferRelativeResize="0"/>
          <p:nvPr/>
        </p:nvPicPr>
        <p:blipFill>
          <a:blip r:embed="rId3">
            <a:alphaModFix/>
          </a:blip>
          <a:stretch>
            <a:fillRect/>
          </a:stretch>
        </p:blipFill>
        <p:spPr>
          <a:xfrm>
            <a:off x="152400" y="152400"/>
            <a:ext cx="190500" cy="165100"/>
          </a:xfrm>
          <a:prstGeom prst="rect">
            <a:avLst/>
          </a:prstGeom>
          <a:noFill/>
          <a:ln>
            <a:noFill/>
          </a:ln>
        </p:spPr>
      </p:pic>
      <p:sp>
        <p:nvSpPr>
          <p:cNvPr id="172" name="Shape 172"/>
          <p:cNvSpPr txBox="1"/>
          <p:nvPr/>
        </p:nvSpPr>
        <p:spPr>
          <a:xfrm>
            <a:off x="1517675" y="3984325"/>
            <a:ext cx="5091000" cy="508200"/>
          </a:xfrm>
          <a:prstGeom prst="rect">
            <a:avLst/>
          </a:prstGeom>
          <a:noFill/>
          <a:ln>
            <a:noFill/>
          </a:ln>
        </p:spPr>
        <p:txBody>
          <a:bodyPr anchorCtr="0" anchor="ctr" bIns="91425" lIns="91425" rIns="91425" tIns="91425">
            <a:noAutofit/>
          </a:bodyPr>
          <a:lstStyle/>
          <a:p>
            <a:pPr lvl="0" rtl="0">
              <a:spcBef>
                <a:spcPts val="0"/>
              </a:spcBef>
              <a:buNone/>
            </a:pPr>
            <a:r>
              <a:rPr lang="en" sz="1800">
                <a:solidFill>
                  <a:srgbClr val="0B0080"/>
                </a:solidFill>
                <a:highlight>
                  <a:srgbClr val="FFFFFF"/>
                </a:highlight>
                <a:hlinkClick r:id="rId4"/>
              </a:rPr>
              <a:t>H</a:t>
            </a:r>
            <a:r>
              <a:rPr baseline="-25000" lang="en" sz="1800">
                <a:solidFill>
                  <a:srgbClr val="252525"/>
                </a:solidFill>
                <a:highlight>
                  <a:srgbClr val="FFFFFF"/>
                </a:highlight>
              </a:rPr>
              <a:t>2</a:t>
            </a:r>
            <a:r>
              <a:rPr lang="en" sz="1800">
                <a:solidFill>
                  <a:srgbClr val="0B0080"/>
                </a:solidFill>
                <a:highlight>
                  <a:srgbClr val="FFFFFF"/>
                </a:highlight>
                <a:hlinkClick r:id="rId5"/>
              </a:rPr>
              <a:t>O</a:t>
            </a:r>
            <a:r>
              <a:rPr lang="en" sz="1800">
                <a:solidFill>
                  <a:srgbClr val="252525"/>
                </a:solidFill>
                <a:highlight>
                  <a:srgbClr val="FFFFFF"/>
                </a:highlight>
              </a:rPr>
              <a:t> (l) + </a:t>
            </a:r>
            <a:r>
              <a:rPr lang="en" sz="1800">
                <a:solidFill>
                  <a:srgbClr val="0B0080"/>
                </a:solidFill>
                <a:highlight>
                  <a:srgbClr val="FFFFFF"/>
                </a:highlight>
                <a:hlinkClick r:id="rId6"/>
              </a:rPr>
              <a:t>C</a:t>
            </a:r>
            <a:r>
              <a:rPr lang="en" sz="1800">
                <a:solidFill>
                  <a:srgbClr val="0B0080"/>
                </a:solidFill>
                <a:highlight>
                  <a:srgbClr val="FFFFFF"/>
                </a:highlight>
                <a:hlinkClick r:id="rId7"/>
              </a:rPr>
              <a:t>O</a:t>
            </a:r>
            <a:r>
              <a:rPr baseline="-25000" lang="en" sz="1800">
                <a:solidFill>
                  <a:srgbClr val="252525"/>
                </a:solidFill>
                <a:highlight>
                  <a:srgbClr val="FFFFFF"/>
                </a:highlight>
              </a:rPr>
              <a:t>2</a:t>
            </a:r>
            <a:r>
              <a:rPr lang="en" sz="1800">
                <a:solidFill>
                  <a:srgbClr val="252525"/>
                </a:solidFill>
                <a:highlight>
                  <a:srgbClr val="FFFFFF"/>
                </a:highlight>
              </a:rPr>
              <a:t> (g)               </a:t>
            </a:r>
            <a:r>
              <a:rPr lang="en" sz="1800">
                <a:solidFill>
                  <a:srgbClr val="0B0080"/>
                </a:solidFill>
                <a:highlight>
                  <a:srgbClr val="FFFFFF"/>
                </a:highlight>
                <a:hlinkClick r:id="rId8"/>
              </a:rPr>
              <a:t>H</a:t>
            </a:r>
            <a:r>
              <a:rPr baseline="-25000" lang="en" sz="1800">
                <a:solidFill>
                  <a:srgbClr val="252525"/>
                </a:solidFill>
                <a:highlight>
                  <a:srgbClr val="FFFFFF"/>
                </a:highlight>
              </a:rPr>
              <a:t>2</a:t>
            </a:r>
            <a:r>
              <a:rPr lang="en" sz="1800">
                <a:solidFill>
                  <a:srgbClr val="0B0080"/>
                </a:solidFill>
                <a:highlight>
                  <a:srgbClr val="FFFFFF"/>
                </a:highlight>
                <a:hlinkClick r:id="rId9"/>
              </a:rPr>
              <a:t>C</a:t>
            </a:r>
            <a:r>
              <a:rPr lang="en" sz="1800">
                <a:solidFill>
                  <a:srgbClr val="0B0080"/>
                </a:solidFill>
                <a:highlight>
                  <a:srgbClr val="FFFFFF"/>
                </a:highlight>
                <a:hlinkClick r:id="rId10"/>
              </a:rPr>
              <a:t>O</a:t>
            </a:r>
            <a:r>
              <a:rPr baseline="-25000" lang="en" sz="1800">
                <a:solidFill>
                  <a:srgbClr val="252525"/>
                </a:solidFill>
                <a:highlight>
                  <a:srgbClr val="FFFFFF"/>
                </a:highlight>
              </a:rPr>
              <a:t>3</a:t>
            </a:r>
            <a:r>
              <a:rPr lang="en" sz="1800">
                <a:solidFill>
                  <a:srgbClr val="252525"/>
                </a:solidFill>
                <a:highlight>
                  <a:srgbClr val="FFFFFF"/>
                </a:highlight>
              </a:rPr>
              <a:t> (aq)</a:t>
            </a:r>
          </a:p>
        </p:txBody>
      </p:sp>
      <p:sp>
        <p:nvSpPr>
          <p:cNvPr id="173" name="Shape 173"/>
          <p:cNvSpPr/>
          <p:nvPr/>
        </p:nvSpPr>
        <p:spPr>
          <a:xfrm>
            <a:off x="3366850" y="4155925"/>
            <a:ext cx="734700" cy="164999"/>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solidFill>
                  <a:schemeClr val="accent3"/>
                </a:solidFill>
                <a:latin typeface="Berkshire Swash"/>
                <a:ea typeface="Berkshire Swash"/>
                <a:cs typeface="Berkshire Swash"/>
                <a:sym typeface="Berkshire Swash"/>
              </a:rPr>
              <a:t>harmful of acid rain to environment and health</a:t>
            </a:r>
          </a:p>
        </p:txBody>
      </p:sp>
      <p:sp>
        <p:nvSpPr>
          <p:cNvPr id="179" name="Shape 179"/>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very dangerous for trees and forest-</a:t>
            </a:r>
          </a:p>
          <a:p>
            <a:pPr lvl="0" rtl="0">
              <a:spcBef>
                <a:spcPts val="0"/>
              </a:spcBef>
              <a:buNone/>
            </a:pPr>
            <a:r>
              <a:rPr lang="en">
                <a:solidFill>
                  <a:srgbClr val="000000"/>
                </a:solidFill>
              </a:rPr>
              <a:t>-rids the soil very important nutrients like magnesium and calcium.</a:t>
            </a:r>
          </a:p>
          <a:p>
            <a:pPr lvl="0" rtl="0">
              <a:spcBef>
                <a:spcPts val="0"/>
              </a:spcBef>
              <a:buNone/>
            </a:pPr>
            <a:r>
              <a:rPr lang="en">
                <a:solidFill>
                  <a:srgbClr val="000000"/>
                </a:solidFill>
              </a:rPr>
              <a:t>-without these nutrients, trees are more vulnerable to infections and damage by cold weather and insects.</a:t>
            </a:r>
          </a:p>
          <a:p>
            <a:pPr indent="-228600" lvl="0" marL="457200" rtl="0">
              <a:spcBef>
                <a:spcPts val="0"/>
              </a:spcBef>
              <a:buClr>
                <a:srgbClr val="000000"/>
              </a:buClr>
            </a:pPr>
            <a:r>
              <a:rPr lang="en">
                <a:solidFill>
                  <a:srgbClr val="000000"/>
                </a:solidFill>
              </a:rPr>
              <a:t>allow aluminium to seep the into the soil </a:t>
            </a:r>
          </a:p>
          <a:p>
            <a:pPr lvl="0" rtl="0">
              <a:spcBef>
                <a:spcPts val="0"/>
              </a:spcBef>
              <a:buNone/>
            </a:pPr>
            <a:r>
              <a:rPr lang="en">
                <a:solidFill>
                  <a:srgbClr val="000000"/>
                </a:solidFill>
              </a:rPr>
              <a:t>-with too much aluminium in soil make trees hard to collecting water</a:t>
            </a:r>
          </a:p>
          <a:p>
            <a:pPr indent="-228600" lvl="0" marL="457200" rtl="0">
              <a:spcBef>
                <a:spcPts val="0"/>
              </a:spcBef>
            </a:pPr>
            <a:r>
              <a:rPr lang="en">
                <a:solidFill>
                  <a:srgbClr val="000000"/>
                </a:solidFill>
              </a:rPr>
              <a:t>destroy leaf outer-coat and when it finnaly wears down its prevent the tree to make photosinthesis.</a:t>
            </a:r>
          </a:p>
          <a:p>
            <a:pPr lvl="0" rtl="0">
              <a:spcBef>
                <a:spcPts val="0"/>
              </a:spcBef>
              <a:buNone/>
            </a:pPr>
            <a:r>
              <a:t/>
            </a:r>
            <a:endParaRPr>
              <a:solidFill>
                <a:srgbClr val="000000"/>
              </a:solidFill>
            </a:endParaRPr>
          </a:p>
          <a:p>
            <a:pPr lvl="0">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t/>
            </a:r>
            <a:endParaRPr/>
          </a:p>
        </p:txBody>
      </p:sp>
      <p:sp>
        <p:nvSpPr>
          <p:cNvPr id="185" name="Shape 185"/>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spcBef>
                <a:spcPts val="0"/>
              </a:spcBef>
            </a:pPr>
            <a:r>
              <a:rPr lang="en"/>
              <a:t>harmful to human</a:t>
            </a:r>
          </a:p>
          <a:p>
            <a:pPr lvl="0" rtl="0">
              <a:spcBef>
                <a:spcPts val="0"/>
              </a:spcBef>
              <a:buNone/>
            </a:pPr>
            <a:r>
              <a:rPr lang="en"/>
              <a:t>-breath in the acid molecule</a:t>
            </a:r>
          </a:p>
          <a:p>
            <a:pPr lvl="0">
              <a:spcBef>
                <a:spcPts val="0"/>
              </a:spcBef>
              <a:buNone/>
            </a:pPr>
            <a:r>
              <a:rPr lang="en"/>
              <a:t>-getting lung and respiratory problem</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how to reduce the acid in rainwater</a:t>
            </a:r>
          </a:p>
        </p:txBody>
      </p:sp>
      <p:sp>
        <p:nvSpPr>
          <p:cNvPr id="191" name="Shape 191"/>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spcBef>
                <a:spcPts val="0"/>
              </a:spcBef>
            </a:pPr>
            <a:r>
              <a:rPr lang="en"/>
              <a:t>neutralisation</a:t>
            </a:r>
          </a:p>
          <a:p>
            <a:pPr lvl="0" rtl="0">
              <a:spcBef>
                <a:spcPts val="0"/>
              </a:spcBef>
              <a:buNone/>
            </a:pPr>
            <a:r>
              <a:rPr lang="en"/>
              <a:t>acid react with calcium carbonate to reduce neutral compound and carbon dioxide.</a:t>
            </a:r>
          </a:p>
          <a:p>
            <a:pPr lvl="0" rtl="0">
              <a:spcBef>
                <a:spcPts val="0"/>
              </a:spcBef>
              <a:buNone/>
            </a:pPr>
            <a:r>
              <a:rPr lang="en" sz="2400">
                <a:solidFill>
                  <a:srgbClr val="000000"/>
                </a:solidFill>
                <a:latin typeface="Arial"/>
                <a:ea typeface="Arial"/>
                <a:cs typeface="Arial"/>
                <a:sym typeface="Arial"/>
              </a:rPr>
              <a:t>CaCO</a:t>
            </a:r>
            <a:r>
              <a:rPr baseline="-25000" lang="en" sz="2400">
                <a:solidFill>
                  <a:srgbClr val="000000"/>
                </a:solidFill>
                <a:latin typeface="Arial"/>
                <a:ea typeface="Arial"/>
                <a:cs typeface="Arial"/>
                <a:sym typeface="Arial"/>
              </a:rPr>
              <a:t>3</a:t>
            </a:r>
            <a:r>
              <a:rPr lang="en" sz="2400">
                <a:solidFill>
                  <a:srgbClr val="000000"/>
                </a:solidFill>
                <a:latin typeface="Arial"/>
                <a:ea typeface="Arial"/>
                <a:cs typeface="Arial"/>
                <a:sym typeface="Arial"/>
              </a:rPr>
              <a:t> + H</a:t>
            </a:r>
            <a:r>
              <a:rPr baseline="-25000" lang="en" sz="2400">
                <a:solidFill>
                  <a:srgbClr val="000000"/>
                </a:solidFill>
                <a:latin typeface="Arial"/>
                <a:ea typeface="Arial"/>
                <a:cs typeface="Arial"/>
                <a:sym typeface="Arial"/>
              </a:rPr>
              <a:t>2</a:t>
            </a:r>
            <a:r>
              <a:rPr lang="en" sz="2400">
                <a:solidFill>
                  <a:srgbClr val="000000"/>
                </a:solidFill>
                <a:latin typeface="Arial"/>
                <a:ea typeface="Arial"/>
                <a:cs typeface="Arial"/>
                <a:sym typeface="Arial"/>
              </a:rPr>
              <a:t>SO</a:t>
            </a:r>
            <a:r>
              <a:rPr baseline="-25000" lang="en" sz="2400">
                <a:solidFill>
                  <a:srgbClr val="000000"/>
                </a:solidFill>
                <a:latin typeface="Arial"/>
                <a:ea typeface="Arial"/>
                <a:cs typeface="Arial"/>
                <a:sym typeface="Arial"/>
              </a:rPr>
              <a:t>4</a:t>
            </a:r>
            <a:r>
              <a:rPr lang="en" sz="2400">
                <a:solidFill>
                  <a:srgbClr val="000000"/>
                </a:solidFill>
                <a:latin typeface="Arial"/>
                <a:ea typeface="Arial"/>
                <a:cs typeface="Arial"/>
                <a:sym typeface="Arial"/>
              </a:rPr>
              <a:t> –&gt; CaSO</a:t>
            </a:r>
            <a:r>
              <a:rPr baseline="-25000" lang="en" sz="2400">
                <a:solidFill>
                  <a:srgbClr val="000000"/>
                </a:solidFill>
                <a:latin typeface="Arial"/>
                <a:ea typeface="Arial"/>
                <a:cs typeface="Arial"/>
                <a:sym typeface="Arial"/>
              </a:rPr>
              <a:t>4</a:t>
            </a:r>
            <a:r>
              <a:rPr lang="en" sz="2400">
                <a:solidFill>
                  <a:srgbClr val="000000"/>
                </a:solidFill>
                <a:latin typeface="Arial"/>
                <a:ea typeface="Arial"/>
                <a:cs typeface="Arial"/>
                <a:sym typeface="Arial"/>
              </a:rPr>
              <a:t> + H</a:t>
            </a:r>
            <a:r>
              <a:rPr baseline="-25000" lang="en" sz="2400">
                <a:solidFill>
                  <a:srgbClr val="000000"/>
                </a:solidFill>
                <a:latin typeface="Arial"/>
                <a:ea typeface="Arial"/>
                <a:cs typeface="Arial"/>
                <a:sym typeface="Arial"/>
              </a:rPr>
              <a:t>2</a:t>
            </a:r>
            <a:r>
              <a:rPr lang="en" sz="2400">
                <a:solidFill>
                  <a:srgbClr val="000000"/>
                </a:solidFill>
                <a:latin typeface="Arial"/>
                <a:ea typeface="Arial"/>
                <a:cs typeface="Arial"/>
                <a:sym typeface="Arial"/>
              </a:rPr>
              <a:t>CO</a:t>
            </a:r>
            <a:r>
              <a:rPr baseline="-25000" lang="en" sz="2400">
                <a:solidFill>
                  <a:srgbClr val="000000"/>
                </a:solidFill>
                <a:latin typeface="Arial"/>
                <a:ea typeface="Arial"/>
                <a:cs typeface="Arial"/>
                <a:sym typeface="Arial"/>
              </a:rPr>
              <a:t>3</a:t>
            </a:r>
          </a:p>
          <a:p>
            <a:pPr lvl="0" rtl="0">
              <a:spcBef>
                <a:spcPts val="0"/>
              </a:spcBef>
              <a:buNone/>
            </a:pPr>
            <a:r>
              <a:rPr lang="en" sz="2400">
                <a:solidFill>
                  <a:srgbClr val="000000"/>
                </a:solidFill>
                <a:latin typeface="Arial"/>
                <a:ea typeface="Arial"/>
                <a:cs typeface="Arial"/>
                <a:sym typeface="Arial"/>
              </a:rPr>
              <a:t>H</a:t>
            </a:r>
            <a:r>
              <a:rPr baseline="-25000" lang="en" sz="2400">
                <a:solidFill>
                  <a:srgbClr val="000000"/>
                </a:solidFill>
                <a:latin typeface="Arial"/>
                <a:ea typeface="Arial"/>
                <a:cs typeface="Arial"/>
                <a:sym typeface="Arial"/>
              </a:rPr>
              <a:t>2</a:t>
            </a:r>
            <a:r>
              <a:rPr lang="en" sz="2400">
                <a:solidFill>
                  <a:srgbClr val="000000"/>
                </a:solidFill>
                <a:latin typeface="Arial"/>
                <a:ea typeface="Arial"/>
                <a:cs typeface="Arial"/>
                <a:sym typeface="Arial"/>
              </a:rPr>
              <a:t>CO</a:t>
            </a:r>
            <a:r>
              <a:rPr baseline="-25000" lang="en" sz="2400">
                <a:solidFill>
                  <a:srgbClr val="000000"/>
                </a:solidFill>
                <a:latin typeface="Arial"/>
                <a:ea typeface="Arial"/>
                <a:cs typeface="Arial"/>
                <a:sym typeface="Arial"/>
              </a:rPr>
              <a:t>3</a:t>
            </a:r>
            <a:r>
              <a:rPr lang="en" sz="2400">
                <a:solidFill>
                  <a:srgbClr val="000000"/>
                </a:solidFill>
                <a:latin typeface="Arial"/>
                <a:ea typeface="Arial"/>
                <a:cs typeface="Arial"/>
                <a:sym typeface="Arial"/>
              </a:rPr>
              <a:t> –&gt; CO</a:t>
            </a:r>
            <a:r>
              <a:rPr baseline="-25000" lang="en" sz="2400">
                <a:solidFill>
                  <a:srgbClr val="000000"/>
                </a:solidFill>
                <a:latin typeface="Arial"/>
                <a:ea typeface="Arial"/>
                <a:cs typeface="Arial"/>
                <a:sym typeface="Arial"/>
              </a:rPr>
              <a:t>2</a:t>
            </a:r>
            <a:r>
              <a:rPr lang="en" sz="2400">
                <a:solidFill>
                  <a:srgbClr val="000000"/>
                </a:solidFill>
                <a:latin typeface="Arial"/>
                <a:ea typeface="Arial"/>
                <a:cs typeface="Arial"/>
                <a:sym typeface="Arial"/>
              </a:rPr>
              <a:t> gas + H</a:t>
            </a:r>
            <a:r>
              <a:rPr baseline="-25000" lang="en" sz="2400">
                <a:solidFill>
                  <a:srgbClr val="000000"/>
                </a:solidFill>
                <a:latin typeface="Arial"/>
                <a:ea typeface="Arial"/>
                <a:cs typeface="Arial"/>
                <a:sym typeface="Arial"/>
              </a:rPr>
              <a:t>2</a:t>
            </a:r>
            <a:r>
              <a:rPr lang="en" sz="2400">
                <a:solidFill>
                  <a:srgbClr val="000000"/>
                </a:solidFill>
                <a:latin typeface="Arial"/>
                <a:ea typeface="Arial"/>
                <a:cs typeface="Arial"/>
                <a:sym typeface="Arial"/>
              </a:rPr>
              <a:t>O</a:t>
            </a:r>
          </a:p>
          <a:p>
            <a:pPr lvl="0">
              <a:spcBef>
                <a:spcPts val="0"/>
              </a:spcBef>
              <a:buNone/>
            </a:pPr>
            <a:r>
              <a:t/>
            </a:r>
            <a:endParaRPr sz="24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10000"/>
            <a:ext cx="8520599" cy="607800"/>
          </a:xfrm>
          <a:prstGeom prst="rect">
            <a:avLst/>
          </a:prstGeom>
        </p:spPr>
        <p:txBody>
          <a:bodyPr anchorCtr="0" anchor="t" bIns="91425" lIns="91425" rIns="91425" tIns="91425">
            <a:noAutofit/>
          </a:bodyPr>
          <a:lstStyle/>
          <a:p>
            <a:pPr lvl="0" algn="ctr">
              <a:lnSpc>
                <a:spcPct val="150000"/>
              </a:lnSpc>
              <a:spcBef>
                <a:spcPts val="0"/>
              </a:spcBef>
              <a:buNone/>
            </a:pPr>
            <a:r>
              <a:rPr lang="en"/>
              <a:t>What Is Haze?</a:t>
            </a:r>
          </a:p>
        </p:txBody>
      </p:sp>
      <p:sp>
        <p:nvSpPr>
          <p:cNvPr id="94" name="Shape 94"/>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The haze is caused by the tiny particulates suspended in the atmosphere.</a:t>
            </a:r>
          </a:p>
          <a:p>
            <a:pPr indent="-228600" lvl="0" marL="457200" rtl="0">
              <a:lnSpc>
                <a:spcPct val="150000"/>
              </a:lnSpc>
              <a:spcBef>
                <a:spcPts val="0"/>
              </a:spcBef>
            </a:pPr>
            <a:r>
              <a:rPr lang="en"/>
              <a:t>At high concentration, these particulates scatter and absorb sunlight resulting in diminished visibility.</a:t>
            </a:r>
          </a:p>
          <a:p>
            <a:pPr indent="-228600" lvl="0" marL="457200" rtl="0">
              <a:spcBef>
                <a:spcPts val="0"/>
              </a:spcBef>
            </a:pPr>
            <a:r>
              <a:rPr lang="en"/>
              <a:t>Haze is produced when sunlight comes in contact with certain gases in the atmosphere.</a:t>
            </a:r>
          </a:p>
          <a:p>
            <a:pPr indent="-228600" lvl="0" marL="457200" rtl="0">
              <a:spcBef>
                <a:spcPts val="0"/>
              </a:spcBef>
            </a:pPr>
            <a:r>
              <a:rPr lang="en"/>
              <a:t>The types of aerosols formed through this photochemical reaction depend on the specific composition of the atmosphere.</a:t>
            </a:r>
          </a:p>
          <a:p>
            <a:pPr indent="-228600" lvl="0" marL="457200" rtl="0">
              <a:lnSpc>
                <a:spcPct val="150000"/>
              </a:lnSpc>
              <a:spcBef>
                <a:spcPts val="0"/>
              </a:spcBef>
            </a:pPr>
            <a:r>
              <a:rPr lang="en"/>
              <a:t>Haze is not confined in urban areas, but also in rural areas.</a:t>
            </a:r>
          </a:p>
        </p:txBody>
      </p:sp>
      <p:pic>
        <p:nvPicPr>
          <p:cNvPr id="95" name="Shape 95"/>
          <p:cNvPicPr preferRelativeResize="0"/>
          <p:nvPr/>
        </p:nvPicPr>
        <p:blipFill>
          <a:blip r:embed="rId3">
            <a:alphaModFix/>
          </a:blip>
          <a:stretch>
            <a:fillRect/>
          </a:stretch>
        </p:blipFill>
        <p:spPr>
          <a:xfrm>
            <a:off x="6595375" y="56275"/>
            <a:ext cx="2025749" cy="11736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                             Origin Of Haze</a:t>
            </a:r>
          </a:p>
        </p:txBody>
      </p:sp>
      <p:sp>
        <p:nvSpPr>
          <p:cNvPr id="101" name="Shape 101"/>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317500" lvl="0" marL="457200" rtl="0">
              <a:spcBef>
                <a:spcPts val="0"/>
              </a:spcBef>
              <a:buSzPct val="100000"/>
            </a:pPr>
            <a:r>
              <a:rPr b="1" lang="en" sz="1400">
                <a:solidFill>
                  <a:srgbClr val="000000"/>
                </a:solidFill>
              </a:rPr>
              <a:t>The particles that cause the haze phenomenon can originate from many sources, some of which are natural and some anthropogenic. </a:t>
            </a:r>
          </a:p>
          <a:p>
            <a:pPr indent="-317500" lvl="0" marL="457200" rtl="0">
              <a:spcBef>
                <a:spcPts val="0"/>
              </a:spcBef>
              <a:buSzPct val="100000"/>
            </a:pPr>
            <a:r>
              <a:rPr b="1" lang="en" sz="1400">
                <a:solidFill>
                  <a:srgbClr val="000000"/>
                </a:solidFill>
              </a:rPr>
              <a:t>Natural sources include the oceans, forests and ground surface.</a:t>
            </a:r>
          </a:p>
          <a:p>
            <a:pPr indent="-317500" lvl="0" marL="457200" rtl="0">
              <a:spcBef>
                <a:spcPts val="0"/>
              </a:spcBef>
              <a:buSzPct val="100000"/>
            </a:pPr>
            <a:r>
              <a:rPr b="1" lang="en" sz="1400">
                <a:solidFill>
                  <a:srgbClr val="000000"/>
                </a:solidFill>
              </a:rPr>
              <a:t>However the majority of the particulates are from human activities which include open burning, land clearing, vehicular use and combustion of fossil fuels in industrial boilers</a:t>
            </a:r>
          </a:p>
          <a:p>
            <a:pPr indent="-317500" lvl="0" marL="457200" rtl="0">
              <a:spcBef>
                <a:spcPts val="0"/>
              </a:spcBef>
              <a:buSzPct val="100000"/>
            </a:pPr>
            <a:r>
              <a:rPr b="1" lang="en" sz="1400">
                <a:solidFill>
                  <a:srgbClr val="222222"/>
                </a:solidFill>
                <a:highlight>
                  <a:srgbClr val="FFFFFF"/>
                </a:highlight>
              </a:rPr>
              <a:t>The main cause of this haze is the slash and burn practice by farmers and peat fires blown by the wind from Indonesia. especially Sumatra, which mainly affects the Peninsular Malaysia and Kalimantan, which mainly affects East Malaysia.</a:t>
            </a:r>
          </a:p>
          <a:p>
            <a:pPr indent="-304800" lvl="0" marL="457200" rtl="0">
              <a:spcBef>
                <a:spcPts val="0"/>
              </a:spcBef>
              <a:buSzPct val="85714"/>
            </a:pPr>
            <a:r>
              <a:rPr b="1" lang="en" sz="1400">
                <a:solidFill>
                  <a:srgbClr val="222222"/>
                </a:solidFill>
                <a:highlight>
                  <a:srgbClr val="FFFFFF"/>
                </a:highlight>
              </a:rPr>
              <a:t>Some are s</a:t>
            </a:r>
            <a:r>
              <a:rPr b="1" lang="en" sz="1400">
                <a:highlight>
                  <a:srgbClr val="FFFFFF"/>
                </a:highlight>
              </a:rPr>
              <a:t>pending time in Kalimantan or Sumatra during the dry season knows that burning land for agriculture, for hunting, or just for fun is a favorite pastime of many. This causes much of the origin of haze in Malaysia.</a:t>
            </a:r>
            <a:br>
              <a:rPr b="1" lang="en" sz="1400">
                <a:solidFill>
                  <a:srgbClr val="000000"/>
                </a:solidFill>
              </a:rPr>
            </a:br>
            <a:br>
              <a:rPr lang="en" sz="1200">
                <a:solidFill>
                  <a:srgbClr val="000000"/>
                </a:solidFill>
              </a:rPr>
            </a:br>
            <a:br>
              <a:rPr lang="en" sz="1200">
                <a:solidFill>
                  <a:srgbClr val="000000"/>
                </a:solidFill>
              </a:rPr>
            </a:b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WHAT ARE THE PARTICLES IN THE HAZE?</a:t>
            </a:r>
          </a:p>
        </p:txBody>
      </p:sp>
      <p:sp>
        <p:nvSpPr>
          <p:cNvPr id="107" name="Shape 107"/>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A mixture of solid particles and liquid droplets suspended in air (eg:artificial aerosol).</a:t>
            </a:r>
          </a:p>
          <a:p>
            <a:pPr indent="-228600" lvl="0" marL="457200" rtl="0">
              <a:lnSpc>
                <a:spcPct val="150000"/>
              </a:lnSpc>
              <a:spcBef>
                <a:spcPts val="0"/>
              </a:spcBef>
            </a:pPr>
            <a:r>
              <a:rPr lang="en"/>
              <a:t>Haze droplets is the sulfuric acid.</a:t>
            </a:r>
          </a:p>
          <a:p>
            <a:pPr indent="-228600" lvl="0" marL="457200" rtl="0">
              <a:lnSpc>
                <a:spcPct val="150000"/>
              </a:lnSpc>
              <a:spcBef>
                <a:spcPts val="0"/>
              </a:spcBef>
            </a:pPr>
            <a:r>
              <a:rPr lang="en"/>
              <a:t>The particles found in haze are microscopic particles (2.5mm&gt; in diameter) and larger particles (10mm&lt; in diameter).</a:t>
            </a:r>
          </a:p>
          <a:p>
            <a:pPr indent="-228600" lvl="0" marL="457200" rtl="0">
              <a:lnSpc>
                <a:spcPct val="150000"/>
              </a:lnSpc>
              <a:spcBef>
                <a:spcPts val="0"/>
              </a:spcBef>
            </a:pPr>
            <a:r>
              <a:rPr lang="en"/>
              <a:t>The microscopic particles can get deep into the lungs-tend to pose the greatest health concerns. </a:t>
            </a:r>
          </a:p>
          <a:p>
            <a:pPr indent="-228600" lvl="0" marL="457200" rtl="0">
              <a:lnSpc>
                <a:spcPct val="150000"/>
              </a:lnSpc>
              <a:spcBef>
                <a:spcPts val="0"/>
              </a:spcBef>
            </a:pPr>
            <a:r>
              <a:rPr lang="en"/>
              <a:t>The larger particles can irritate the eyes, nose and throats.</a:t>
            </a:r>
          </a:p>
          <a:p>
            <a:pPr lvl="0" rtl="0">
              <a:lnSpc>
                <a:spcPct val="150000"/>
              </a:lnSpc>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Much of the sulfuric acid may be traced to the release of sulfur dioxide </a:t>
            </a:r>
          </a:p>
          <a:p>
            <a:pPr indent="-228600" lvl="0" marL="457200" rtl="0">
              <a:lnSpc>
                <a:spcPct val="150000"/>
              </a:lnSpc>
              <a:spcBef>
                <a:spcPts val="0"/>
              </a:spcBef>
            </a:pPr>
            <a:r>
              <a:rPr lang="en"/>
              <a:t>Once in the atmosphere, sulfur dioxide tends to bond with oxygen.</a:t>
            </a:r>
          </a:p>
          <a:p>
            <a:pPr indent="-228600" lvl="0" marL="457200" rtl="0">
              <a:lnSpc>
                <a:spcPct val="150000"/>
              </a:lnSpc>
              <a:spcBef>
                <a:spcPts val="0"/>
              </a:spcBef>
            </a:pPr>
            <a:r>
              <a:rPr lang="en"/>
              <a:t>Sometimes, the oxidation reactions enhanced by sunlight and sometimes the reactions occurs in the presence of liquid water.</a:t>
            </a:r>
          </a:p>
          <a:p>
            <a:pPr indent="-228600" lvl="0" marL="457200" rtl="0">
              <a:lnSpc>
                <a:spcPct val="150000"/>
              </a:lnSpc>
              <a:spcBef>
                <a:spcPts val="0"/>
              </a:spcBef>
            </a:pPr>
            <a:r>
              <a:rPr lang="en"/>
              <a:t>Result of this chemical reaction is the formation of sulfates (the compounds of sulfur and oxygen).</a:t>
            </a:r>
          </a:p>
        </p:txBody>
      </p:sp>
      <p:sp>
        <p:nvSpPr>
          <p:cNvPr id="113" name="Shape 113"/>
          <p:cNvSpPr txBox="1"/>
          <p:nvPr>
            <p:ph type="title"/>
          </p:nvPr>
        </p:nvSpPr>
        <p:spPr>
          <a:xfrm>
            <a:off x="311700" y="410000"/>
            <a:ext cx="8520599" cy="607800"/>
          </a:xfrm>
          <a:prstGeom prst="rect">
            <a:avLst/>
          </a:prstGeom>
        </p:spPr>
        <p:txBody>
          <a:bodyPr anchorCtr="0" anchor="t" bIns="91425" lIns="91425" rIns="91425" tIns="91425">
            <a:noAutofit/>
          </a:bodyPr>
          <a:lstStyle/>
          <a:p>
            <a:pPr lvl="0" rtl="0">
              <a:spcBef>
                <a:spcPts val="0"/>
              </a:spcBef>
              <a:buNone/>
            </a:pPr>
            <a:r>
              <a:rPr lang="en"/>
              <a:t> WHAT ARE THE PARTICLES IN HAZE?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1141700" y="294249"/>
            <a:ext cx="6249875" cy="44019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10000"/>
            <a:ext cx="8520599" cy="607800"/>
          </a:xfrm>
          <a:prstGeom prst="rect">
            <a:avLst/>
          </a:prstGeom>
        </p:spPr>
        <p:txBody>
          <a:bodyPr anchorCtr="0" anchor="t" bIns="91425" lIns="91425" rIns="91425" tIns="91425">
            <a:noAutofit/>
          </a:bodyPr>
          <a:lstStyle/>
          <a:p>
            <a:pPr lvl="0">
              <a:spcBef>
                <a:spcPts val="0"/>
              </a:spcBef>
              <a:buNone/>
            </a:pPr>
            <a:r>
              <a:rPr lang="en"/>
              <a:t>Respiration In Human During Haze</a:t>
            </a:r>
          </a:p>
        </p:txBody>
      </p:sp>
      <p:sp>
        <p:nvSpPr>
          <p:cNvPr id="124" name="Shape 124"/>
          <p:cNvSpPr txBox="1"/>
          <p:nvPr>
            <p:ph idx="1" type="body"/>
          </p:nvPr>
        </p:nvSpPr>
        <p:spPr>
          <a:xfrm>
            <a:off x="311700" y="1017725"/>
            <a:ext cx="8520599" cy="3334800"/>
          </a:xfrm>
          <a:prstGeom prst="rect">
            <a:avLst/>
          </a:prstGeom>
        </p:spPr>
        <p:txBody>
          <a:bodyPr anchorCtr="0" anchor="t" bIns="91425" lIns="91425" rIns="91425" tIns="91425">
            <a:noAutofit/>
          </a:bodyPr>
          <a:lstStyle/>
          <a:p>
            <a:pPr indent="-304800" lvl="0" marL="457200" rtl="0">
              <a:spcBef>
                <a:spcPts val="0"/>
              </a:spcBef>
              <a:buClr>
                <a:srgbClr val="434343"/>
              </a:buClr>
              <a:buSzPct val="100000"/>
            </a:pPr>
            <a:r>
              <a:rPr b="1" lang="en" sz="1200">
                <a:solidFill>
                  <a:srgbClr val="434343"/>
                </a:solidFill>
                <a:highlight>
                  <a:srgbClr val="FFFFFF"/>
                </a:highlight>
              </a:rPr>
              <a:t>When the air quality reaches 'Unhealthy' levels, it is more likely to trigger mild aggravation of respiratory illness symptoms among those suffering from chronic lung or heart ailments.</a:t>
            </a:r>
            <a:br>
              <a:rPr b="1" lang="en" sz="1200">
                <a:solidFill>
                  <a:srgbClr val="434343"/>
                </a:solidFill>
                <a:highlight>
                  <a:srgbClr val="FFFFFF"/>
                </a:highlight>
              </a:rPr>
            </a:br>
          </a:p>
          <a:p>
            <a:pPr indent="-304800" lvl="0" marL="457200" rtl="0">
              <a:spcBef>
                <a:spcPts val="0"/>
              </a:spcBef>
              <a:buClr>
                <a:srgbClr val="434343"/>
              </a:buClr>
              <a:buSzPct val="100000"/>
            </a:pPr>
            <a:r>
              <a:rPr b="1" lang="en" sz="1200">
                <a:solidFill>
                  <a:srgbClr val="434343"/>
                </a:solidFill>
                <a:highlight>
                  <a:srgbClr val="FFFFFF"/>
                </a:highlight>
              </a:rPr>
              <a:t>The NEA has summarised the air quality categories as based on PSI and how they affect our general health issues such as triggering coughs, eye irritation and sneezing.</a:t>
            </a:r>
            <a:br>
              <a:rPr b="1" lang="en" sz="1200">
                <a:solidFill>
                  <a:srgbClr val="434343"/>
                </a:solidFill>
                <a:highlight>
                  <a:srgbClr val="FFFFFF"/>
                </a:highlight>
              </a:rPr>
            </a:br>
          </a:p>
          <a:p>
            <a:pPr indent="-304800" lvl="0" marL="457200" rtl="0">
              <a:spcBef>
                <a:spcPts val="0"/>
              </a:spcBef>
              <a:buClr>
                <a:srgbClr val="434343"/>
              </a:buClr>
              <a:buSzPct val="100000"/>
            </a:pPr>
            <a:r>
              <a:rPr b="1" lang="en" sz="1200">
                <a:solidFill>
                  <a:srgbClr val="434343"/>
                </a:solidFill>
                <a:highlight>
                  <a:srgbClr val="FFFFFF"/>
                </a:highlight>
              </a:rPr>
              <a:t>The lung defence mechanisms against inhaled particles and gaseous pollutants include innate mechanisms such as aerodynamic filtration, mucociliary clearance, particle transport and detoxification by alveolar macrophages, as well as local and systemic innate and acquired antiviral immunity</a:t>
            </a:r>
            <a:br>
              <a:rPr b="1" lang="en" sz="1200">
                <a:solidFill>
                  <a:srgbClr val="434343"/>
                </a:solidFill>
                <a:highlight>
                  <a:srgbClr val="FFFFFF"/>
                </a:highlight>
              </a:rPr>
            </a:br>
          </a:p>
          <a:p>
            <a:pPr indent="-304800" lvl="0" marL="457200" rtl="0">
              <a:spcBef>
                <a:spcPts val="0"/>
              </a:spcBef>
              <a:buClr>
                <a:srgbClr val="434343"/>
              </a:buClr>
              <a:buSzPct val="100000"/>
            </a:pPr>
            <a:r>
              <a:rPr b="1" lang="en" sz="1200">
                <a:solidFill>
                  <a:srgbClr val="434343"/>
                </a:solidFill>
                <a:highlight>
                  <a:srgbClr val="FFFFFF"/>
                </a:highlight>
              </a:rPr>
              <a:t>In particular, alveolar macrophages provide an  defence mechanism against bacteria and viruses</a:t>
            </a:r>
            <a:br>
              <a:rPr b="1" lang="en" sz="1200">
                <a:solidFill>
                  <a:srgbClr val="434343"/>
                </a:solidFill>
                <a:highlight>
                  <a:srgbClr val="FFFFFF"/>
                </a:highlight>
              </a:rPr>
            </a:br>
          </a:p>
          <a:p>
            <a:pPr indent="-304800" lvl="0" marL="457200" rtl="0">
              <a:spcBef>
                <a:spcPts val="0"/>
              </a:spcBef>
              <a:buClr>
                <a:srgbClr val="434343"/>
              </a:buClr>
              <a:buSzPct val="100000"/>
            </a:pPr>
            <a:r>
              <a:rPr b="1" lang="en" sz="1200">
                <a:solidFill>
                  <a:srgbClr val="434343"/>
                </a:solidFill>
                <a:highlight>
                  <a:srgbClr val="FFFFFF"/>
                </a:highlight>
              </a:rPr>
              <a:t>Collective findings from both animal and human provide some evidence of alterations in local bronchial immunity; acute exposure to oxidant pollutants results in ciliostasis in both the upper and lower airways which may prevent the nasal and bronchial mucosa filtering inhaled particles.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10000"/>
            <a:ext cx="8520599" cy="607800"/>
          </a:xfrm>
          <a:prstGeom prst="rect">
            <a:avLst/>
          </a:prstGeom>
        </p:spPr>
        <p:txBody>
          <a:bodyPr anchorCtr="0" anchor="t" bIns="91425" lIns="91425" rIns="91425" tIns="91425">
            <a:noAutofit/>
          </a:bodyPr>
          <a:lstStyle/>
          <a:p>
            <a:pPr lvl="0" rtl="0">
              <a:spcBef>
                <a:spcPts val="0"/>
              </a:spcBef>
              <a:buNone/>
            </a:pPr>
            <a:r>
              <a:rPr lang="en"/>
              <a:t>What is cloud seeding?</a:t>
            </a:r>
          </a:p>
          <a:p>
            <a:pPr lvl="0">
              <a:spcBef>
                <a:spcPts val="0"/>
              </a:spcBef>
              <a:buNone/>
            </a:pPr>
            <a:r>
              <a:t/>
            </a:r>
            <a:endParaRPr/>
          </a:p>
        </p:txBody>
      </p:sp>
      <p:sp>
        <p:nvSpPr>
          <p:cNvPr id="130" name="Shape 130"/>
          <p:cNvSpPr txBox="1"/>
          <p:nvPr>
            <p:ph idx="1" type="body"/>
          </p:nvPr>
        </p:nvSpPr>
        <p:spPr>
          <a:xfrm>
            <a:off x="311700" y="1090725"/>
            <a:ext cx="8520599" cy="38817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Cloud seeding is the process of spreading either dry ice or more commonly, silver iodide aerosol into the upper part of clouds to try to stimulate the precipitation process and form rain.</a:t>
            </a:r>
          </a:p>
          <a:p>
            <a:pPr indent="-228600" lvl="0" marL="457200" rtl="0">
              <a:lnSpc>
                <a:spcPct val="150000"/>
              </a:lnSpc>
              <a:spcBef>
                <a:spcPts val="0"/>
              </a:spcBef>
            </a:pPr>
            <a:r>
              <a:rPr lang="en"/>
              <a:t>The process of cloud seeding begins with the chemical known as silver iodine that contains a crystal structure, which is the same with water ice.</a:t>
            </a:r>
          </a:p>
          <a:p>
            <a:pPr indent="-228600" lvl="0" marL="457200" rtl="0">
              <a:lnSpc>
                <a:spcPct val="150000"/>
              </a:lnSpc>
              <a:spcBef>
                <a:spcPts val="0"/>
              </a:spcBef>
            </a:pPr>
            <a:r>
              <a:rPr lang="en"/>
              <a:t>once the silver iodine has been dispersed into the clouds, this may cause the droplets of water within the clouds from undergoing nucleation that causes super cooling, formation of ice crystal and spontaneous clouds development.</a:t>
            </a:r>
          </a:p>
          <a:p>
            <a:pPr lvl="0" rtl="0">
              <a:lnSpc>
                <a:spcPct val="150000"/>
              </a:lnSpc>
              <a:spcBef>
                <a:spcPts val="0"/>
              </a:spcBef>
              <a:buNone/>
            </a:pPr>
            <a:r>
              <a:t/>
            </a:r>
            <a:endParaRPr/>
          </a:p>
          <a:p>
            <a:pPr lvl="0" rtl="0">
              <a:lnSpc>
                <a:spcPct val="150000"/>
              </a:lnSpc>
              <a:spcBef>
                <a:spcPts val="0"/>
              </a:spcBef>
              <a:buNone/>
            </a:pPr>
            <a:r>
              <a:t/>
            </a:r>
            <a:endParaRPr/>
          </a:p>
          <a:p>
            <a:pPr lvl="0" rtl="0">
              <a:lnSpc>
                <a:spcPct val="150000"/>
              </a:lnSpc>
              <a:spcBef>
                <a:spcPts val="0"/>
              </a:spcBef>
              <a:buNone/>
            </a:pPr>
            <a:r>
              <a:t/>
            </a:r>
            <a:endParaRPr/>
          </a:p>
          <a:p>
            <a:pPr lvl="0" rtl="0">
              <a:lnSpc>
                <a:spcPct val="150000"/>
              </a:lnSpc>
              <a:spcBef>
                <a:spcPts val="0"/>
              </a:spcBef>
              <a:buNone/>
            </a:pPr>
            <a:r>
              <a:t/>
            </a:r>
            <a:endParaRPr/>
          </a:p>
          <a:p>
            <a:pPr lvl="0" rtl="0">
              <a:lnSpc>
                <a:spcPct val="150000"/>
              </a:lnSpc>
              <a:spcBef>
                <a:spcPts val="0"/>
              </a:spcBef>
              <a:buNone/>
            </a:pPr>
            <a:r>
              <a:t/>
            </a:r>
            <a:endParaRPr/>
          </a:p>
          <a:p>
            <a:pPr lvl="0">
              <a:lnSpc>
                <a:spcPct val="150000"/>
              </a:lnSpc>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1561225" y="299425"/>
            <a:ext cx="6351850" cy="41703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